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2"/>
  </p:notesMasterIdLst>
  <p:sldIdLst>
    <p:sldId id="276" r:id="rId2"/>
    <p:sldId id="314" r:id="rId3"/>
    <p:sldId id="277" r:id="rId4"/>
    <p:sldId id="278" r:id="rId5"/>
    <p:sldId id="294" r:id="rId6"/>
    <p:sldId id="304" r:id="rId7"/>
    <p:sldId id="305" r:id="rId8"/>
    <p:sldId id="320" r:id="rId9"/>
    <p:sldId id="321" r:id="rId10"/>
    <p:sldId id="322" r:id="rId11"/>
    <p:sldId id="323" r:id="rId12"/>
    <p:sldId id="268" r:id="rId13"/>
    <p:sldId id="295" r:id="rId14"/>
    <p:sldId id="296" r:id="rId15"/>
    <p:sldId id="297" r:id="rId16"/>
    <p:sldId id="271" r:id="rId17"/>
    <p:sldId id="272" r:id="rId18"/>
    <p:sldId id="325" r:id="rId19"/>
    <p:sldId id="328" r:id="rId20"/>
    <p:sldId id="3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C4"/>
    <a:srgbClr val="F8FBFD"/>
    <a:srgbClr val="BCD6ED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11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file:////Users/shunnan/Desktop/cpex_forecasting/cpex-aw_forecasting/figs_final/uwincm_clouds_curren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7EE52CF9-0647-9EE4-2AD7-2C3A0B79CCDC}"/>
              </a:ext>
            </a:extLst>
          </p:cNvPr>
          <p:cNvSpPr txBox="1">
            <a:spLocks/>
          </p:cNvSpPr>
          <p:nvPr/>
        </p:nvSpPr>
        <p:spPr>
          <a:xfrm>
            <a:off x="1846570" y="3708444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16" name="Subtitle 28">
            <a:extLst>
              <a:ext uri="{FF2B5EF4-FFF2-40B4-BE49-F238E27FC236}">
                <a16:creationId xmlns:a16="http://schemas.microsoft.com/office/drawing/2014/main" id="{3E5338C4-8932-B094-4CB1-FE244F145462}"/>
              </a:ext>
            </a:extLst>
          </p:cNvPr>
          <p:cNvSpPr txBox="1">
            <a:spLocks/>
          </p:cNvSpPr>
          <p:nvPr/>
        </p:nvSpPr>
        <p:spPr>
          <a:xfrm>
            <a:off x="2673373" y="1589677"/>
            <a:ext cx="6828903" cy="493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September 1, 2022</a:t>
            </a:r>
          </a:p>
        </p:txBody>
      </p:sp>
      <p:sp>
        <p:nvSpPr>
          <p:cNvPr id="17" name="Content Placeholder 33">
            <a:extLst>
              <a:ext uri="{FF2B5EF4-FFF2-40B4-BE49-F238E27FC236}">
                <a16:creationId xmlns:a16="http://schemas.microsoft.com/office/drawing/2014/main" id="{CE113E36-C875-A62F-7B7A-C868993920B3}"/>
              </a:ext>
            </a:extLst>
          </p:cNvPr>
          <p:cNvSpPr txBox="1">
            <a:spLocks/>
          </p:cNvSpPr>
          <p:nvPr/>
        </p:nvSpPr>
        <p:spPr>
          <a:xfrm>
            <a:off x="1846570" y="2100129"/>
            <a:ext cx="8621296" cy="589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Lead name, Support name, Support Name, Support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A5C69-FA95-3606-450B-55D46D25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" y="2451405"/>
            <a:ext cx="1724132" cy="3864084"/>
          </a:xfrm>
          <a:prstGeom prst="rect">
            <a:avLst/>
          </a:prstGeom>
        </p:spPr>
      </p:pic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89CBE697-2C25-5AA2-2A8F-0FCCEEB12C5A}"/>
              </a:ext>
            </a:extLst>
          </p:cNvPr>
          <p:cNvSpPr txBox="1">
            <a:spLocks/>
          </p:cNvSpPr>
          <p:nvPr/>
        </p:nvSpPr>
        <p:spPr>
          <a:xfrm>
            <a:off x="1846570" y="27590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ubtitle 28">
            <a:extLst>
              <a:ext uri="{FF2B5EF4-FFF2-40B4-BE49-F238E27FC236}">
                <a16:creationId xmlns:a16="http://schemas.microsoft.com/office/drawing/2014/main" id="{A3674AAE-7E9D-77AB-39C3-6B3286003ABB}"/>
              </a:ext>
            </a:extLst>
          </p:cNvPr>
          <p:cNvSpPr txBox="1">
            <a:spLocks/>
          </p:cNvSpPr>
          <p:nvPr/>
        </p:nvSpPr>
        <p:spPr>
          <a:xfrm>
            <a:off x="2673374" y="838677"/>
            <a:ext cx="6828903" cy="78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CPEX-CV Forecast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198C4E7-2DF1-CCAD-D819-6B1C86F99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10467866" y="656725"/>
            <a:ext cx="1724134" cy="1821856"/>
          </a:xfrm>
          <a:prstGeom prst="rect">
            <a:avLst/>
          </a:prstGeom>
        </p:spPr>
      </p:pic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DA07ED2A-FF64-2D94-12D2-6D53D765FB81}"/>
              </a:ext>
            </a:extLst>
          </p:cNvPr>
          <p:cNvSpPr txBox="1">
            <a:spLocks/>
          </p:cNvSpPr>
          <p:nvPr/>
        </p:nvSpPr>
        <p:spPr>
          <a:xfrm>
            <a:off x="1846570" y="279309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6B748723-D13B-D4D2-FE85-2A30BACC5ECE}"/>
              </a:ext>
            </a:extLst>
          </p:cNvPr>
          <p:cNvSpPr txBox="1">
            <a:spLocks/>
          </p:cNvSpPr>
          <p:nvPr/>
        </p:nvSpPr>
        <p:spPr>
          <a:xfrm>
            <a:off x="1846570" y="4536653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14AB431-7347-1824-0DD8-8B97260A547F}"/>
              </a:ext>
            </a:extLst>
          </p:cNvPr>
          <p:cNvSpPr txBox="1">
            <a:spLocks/>
          </p:cNvSpPr>
          <p:nvPr/>
        </p:nvSpPr>
        <p:spPr>
          <a:xfrm>
            <a:off x="1846570" y="5393981"/>
            <a:ext cx="10222992" cy="822960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9C0C0D7-1B7B-7C86-52F1-A01854761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7" t="6376" r="11100" b="4758"/>
          <a:stretch/>
        </p:blipFill>
        <p:spPr>
          <a:xfrm>
            <a:off x="27088" y="656725"/>
            <a:ext cx="1724134" cy="18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Google Shape;192;p9">
            <a:extLst>
              <a:ext uri="{FF2B5EF4-FFF2-40B4-BE49-F238E27FC236}">
                <a16:creationId xmlns:a16="http://schemas.microsoft.com/office/drawing/2014/main" id="{788BA408-24C4-B1E2-AEB8-375578559780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3;p9">
            <a:extLst>
              <a:ext uri="{FF2B5EF4-FFF2-40B4-BE49-F238E27FC236}">
                <a16:creationId xmlns:a16="http://schemas.microsoft.com/office/drawing/2014/main" id="{16F5959F-77C3-D68B-3EAC-715A1D6697A9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62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Google Shape;192;p9">
            <a:extLst>
              <a:ext uri="{FF2B5EF4-FFF2-40B4-BE49-F238E27FC236}">
                <a16:creationId xmlns:a16="http://schemas.microsoft.com/office/drawing/2014/main" id="{94F92543-710E-5C08-511B-5BA41DA3637A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2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Current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1,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0B47EC9A-04C7-FEB8-5C28-7D6B7DE9CE92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1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CD756E13-359F-EA0B-4209-556B672EA0A3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– Day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–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F74DA3B6-970E-97B9-AC07-13982F4130AE}"/>
              </a:ext>
            </a:extLst>
          </p:cNvPr>
          <p:cNvSpPr txBox="1"/>
          <p:nvPr/>
        </p:nvSpPr>
        <p:spPr>
          <a:xfrm>
            <a:off x="10142215" y="2366848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 &amp; 3,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 (&gt; 700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 (700-400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 (&lt; 400 mb) – GEOS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1178935"/>
            <a:ext cx="5795304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1178935"/>
            <a:ext cx="5795304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– GEOS (day 4)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D0F7F4D5-04F7-2A0F-2911-A4D85E412E75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526E8109-4C12-2402-7854-7779BDDE9510}"/>
              </a:ext>
            </a:extLst>
          </p:cNvPr>
          <p:cNvSpPr/>
          <p:nvPr/>
        </p:nvSpPr>
        <p:spPr>
          <a:xfrm>
            <a:off x="2202287" y="1003323"/>
            <a:ext cx="8087932" cy="51129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3-4 (SAL Jet)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85182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700mb Winds and Geopotential Height </a:t>
            </a:r>
            <a:r>
              <a:rPr lang="en-US" sz="2000" b="1" dirty="0">
                <a:solidFill>
                  <a:srgbClr val="002060"/>
                </a:solidFill>
              </a:rPr>
              <a:t>– GEOS</a:t>
            </a:r>
            <a:endParaRPr lang="en-US" sz="2000" dirty="0">
              <a:solidFill>
                <a:srgbClr val="00206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18">
            <a:extLst>
              <a:ext uri="{FF2B5EF4-FFF2-40B4-BE49-F238E27FC236}">
                <a16:creationId xmlns:a16="http://schemas.microsoft.com/office/drawing/2014/main" id="{50AE5006-1EF4-C16D-540A-1C2CD7808146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9E9E-F1A8-E737-820B-67ACAF25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840" y="1558131"/>
            <a:ext cx="12056112" cy="33012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 (AEWs)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– Sept. 6, 2022)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67642" y="1106221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700mb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F6D38-D802-6C15-7730-E9EC95760CE0}"/>
              </a:ext>
            </a:extLst>
          </p:cNvPr>
          <p:cNvSpPr/>
          <p:nvPr/>
        </p:nvSpPr>
        <p:spPr>
          <a:xfrm>
            <a:off x="6130580" y="1106220"/>
            <a:ext cx="5649682" cy="280069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850mb Vorticity, Geopotential Height, Winds – ECMWF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C84F3FEB-7C60-C3A9-5971-A6A368558A02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TPW, Precipitation Outlook – Days 3-4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4 &amp; 5,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MPAS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Hourly Rain Rate – MPAS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Google Shape;192;p9">
            <a:extLst>
              <a:ext uri="{FF2B5EF4-FFF2-40B4-BE49-F238E27FC236}">
                <a16:creationId xmlns:a16="http://schemas.microsoft.com/office/drawing/2014/main" id="{788BA408-24C4-B1E2-AEB8-375578559780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3;p9">
            <a:extLst>
              <a:ext uri="{FF2B5EF4-FFF2-40B4-BE49-F238E27FC236}">
                <a16:creationId xmlns:a16="http://schemas.microsoft.com/office/drawing/2014/main" id="{16F5959F-77C3-D68B-3EAC-715A1D6697A9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38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43978" y="1164554"/>
            <a:ext cx="7695079" cy="319701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 (XXZ)</a:t>
            </a:r>
          </a:p>
        </p:txBody>
      </p:sp>
      <p:sp>
        <p:nvSpPr>
          <p:cNvPr id="2" name="Google Shape;339;p18">
            <a:extLst>
              <a:ext uri="{FF2B5EF4-FFF2-40B4-BE49-F238E27FC236}">
                <a16:creationId xmlns:a16="http://schemas.microsoft.com/office/drawing/2014/main" id="{8A8B9A88-E5E9-2523-0551-71F657A3DF13}"/>
              </a:ext>
            </a:extLst>
          </p:cNvPr>
          <p:cNvSpPr txBox="1"/>
          <p:nvPr/>
        </p:nvSpPr>
        <p:spPr>
          <a:xfrm>
            <a:off x="14788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9;p18">
            <a:extLst>
              <a:ext uri="{FF2B5EF4-FFF2-40B4-BE49-F238E27FC236}">
                <a16:creationId xmlns:a16="http://schemas.microsoft.com/office/drawing/2014/main" id="{40168F8B-EBFE-9C03-C874-CBDBD7CA2E81}"/>
              </a:ext>
            </a:extLst>
          </p:cNvPr>
          <p:cNvSpPr txBox="1"/>
          <p:nvPr/>
        </p:nvSpPr>
        <p:spPr>
          <a:xfrm>
            <a:off x="9939057" y="3213571"/>
            <a:ext cx="205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6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10CD-D990-D3F9-D855-54848E1A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F8927-D760-90F6-F08C-B988620E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1" y="850682"/>
            <a:ext cx="1632095" cy="544664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3847533-CB8E-EE6C-DE0D-DDECCB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t="9507" r="11286" b="10564"/>
          <a:stretch/>
        </p:blipFill>
        <p:spPr>
          <a:xfrm>
            <a:off x="10489254" y="655768"/>
            <a:ext cx="1699698" cy="163863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6922-6ECB-29D4-576E-8D8A798D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5DE8C31-86DF-2961-638A-93353BA26705}"/>
              </a:ext>
            </a:extLst>
          </p:cNvPr>
          <p:cNvSpPr txBox="1">
            <a:spLocks/>
          </p:cNvSpPr>
          <p:nvPr/>
        </p:nvSpPr>
        <p:spPr>
          <a:xfrm>
            <a:off x="1721086" y="2330334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DB259F6-8428-E4FE-F1D3-18997C019D05}"/>
              </a:ext>
            </a:extLst>
          </p:cNvPr>
          <p:cNvSpPr txBox="1">
            <a:spLocks/>
          </p:cNvSpPr>
          <p:nvPr/>
        </p:nvSpPr>
        <p:spPr>
          <a:xfrm>
            <a:off x="1721086" y="3623019"/>
            <a:ext cx="10222992" cy="1032237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8455D78-D3AA-F7AE-A0DD-8D76D351788B}"/>
              </a:ext>
            </a:extLst>
          </p:cNvPr>
          <p:cNvSpPr txBox="1">
            <a:spLocks/>
          </p:cNvSpPr>
          <p:nvPr/>
        </p:nvSpPr>
        <p:spPr>
          <a:xfrm>
            <a:off x="1721086" y="4915703"/>
            <a:ext cx="10222992" cy="1381621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66405BD2-07C2-9BD4-E14C-F9DD7F9F4863}"/>
              </a:ext>
            </a:extLst>
          </p:cNvPr>
          <p:cNvSpPr txBox="1">
            <a:spLocks/>
          </p:cNvSpPr>
          <p:nvPr/>
        </p:nvSpPr>
        <p:spPr>
          <a:xfrm>
            <a:off x="1721086" y="806896"/>
            <a:ext cx="8768168" cy="1381034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XXX.</a:t>
            </a:r>
          </a:p>
        </p:txBody>
      </p:sp>
    </p:spTree>
    <p:extLst>
      <p:ext uri="{BB962C8B-B14F-4D97-AF65-F5344CB8AC3E}">
        <p14:creationId xmlns:p14="http://schemas.microsoft.com/office/powerpoint/2010/main" val="130632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6" y="3673846"/>
            <a:ext cx="5648271" cy="2591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6" y="1033941"/>
            <a:ext cx="5648273" cy="2591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Conditions – AEWs and ITCZ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 (XXZ) – MIMIC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AEWs (XXZ) – GFS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705596"/>
            <a:ext cx="5040870" cy="2591868"/>
          </a:xfrm>
          <a:prstGeom prst="rect">
            <a:avLst/>
          </a:prstGeom>
          <a:blipFill>
            <a:blip r:embed="rId6" r:link="rId7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 (XXZ) – UWIN-CM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670326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 (XX:XXZ)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window, XXZ) </a:t>
            </a:r>
            <a:r>
              <a:rPr lang="en-US" sz="2000" b="1" dirty="0">
                <a:solidFill>
                  <a:srgbClr val="002060"/>
                </a:solidFill>
              </a:rPr>
              <a:t>– GOES-16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GEOS Dust Aerosol Optical Thickness – GEOS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F99695F7-2268-147C-FB81-B5AD505AB853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 &amp; Sept. 6, 2022)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7939561C-FC6E-2D2A-C74F-300E67BF5E0A}"/>
              </a:ext>
            </a:extLst>
          </p:cNvPr>
          <p:cNvSpPr txBox="1"/>
          <p:nvPr/>
        </p:nvSpPr>
        <p:spPr>
          <a:xfrm>
            <a:off x="3430950" y="5277625"/>
            <a:ext cx="533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2952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Google Shape;192;p9">
            <a:extLst>
              <a:ext uri="{FF2B5EF4-FFF2-40B4-BE49-F238E27FC236}">
                <a16:creationId xmlns:a16="http://schemas.microsoft.com/office/drawing/2014/main" id="{CC700F59-AF57-BC72-781B-7530645C270A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3;p9">
            <a:extLst>
              <a:ext uri="{FF2B5EF4-FFF2-40B4-BE49-F238E27FC236}">
                <a16:creationId xmlns:a16="http://schemas.microsoft.com/office/drawing/2014/main" id="{8FC9F8E1-9739-C751-DBAB-430E8554B64B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 descr="./figs_final/uwincm_joint_clouds_boundaryLayer_day1_movie.gif">
            <a:extLst>
              <a:ext uri="{FF2B5EF4-FFF2-40B4-BE49-F238E27FC236}">
                <a16:creationId xmlns:a16="http://schemas.microsoft.com/office/drawing/2014/main" id="{A9494A3D-882B-AA40-A89E-827ED9F09BA2}"/>
              </a:ext>
            </a:extLst>
          </p:cNvPr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99428-661A-3BB4-A8B5-EBF75608750E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52DD6-F051-651A-3ACC-7525C6EF9025}"/>
              </a:ext>
            </a:extLst>
          </p:cNvPr>
          <p:cNvSpPr/>
          <p:nvPr/>
        </p:nvSpPr>
        <p:spPr>
          <a:xfrm>
            <a:off x="6466115" y="989727"/>
            <a:ext cx="463731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Google Shape;192;p9">
            <a:extLst>
              <a:ext uri="{FF2B5EF4-FFF2-40B4-BE49-F238E27FC236}">
                <a16:creationId xmlns:a16="http://schemas.microsoft.com/office/drawing/2014/main" id="{8EDECB58-642F-5060-8BCC-53D95D3E2619}"/>
              </a:ext>
            </a:extLst>
          </p:cNvPr>
          <p:cNvSpPr txBox="1"/>
          <p:nvPr/>
        </p:nvSpPr>
        <p:spPr>
          <a:xfrm>
            <a:off x="794658" y="46507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3;p9">
            <a:extLst>
              <a:ext uri="{FF2B5EF4-FFF2-40B4-BE49-F238E27FC236}">
                <a16:creationId xmlns:a16="http://schemas.microsoft.com/office/drawing/2014/main" id="{CDC68763-4A57-5521-4BFE-2990F5A4F67D}"/>
              </a:ext>
            </a:extLst>
          </p:cNvPr>
          <p:cNvSpPr txBox="1"/>
          <p:nvPr/>
        </p:nvSpPr>
        <p:spPr>
          <a:xfrm>
            <a:off x="6776058" y="4671019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2, 2022)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 descr="./figs_final/uwincm_joint_precip_day1_movie.gif">
            <a:extLst>
              <a:ext uri="{FF2B5EF4-FFF2-40B4-BE49-F238E27FC236}">
                <a16:creationId xmlns:a16="http://schemas.microsoft.com/office/drawing/2014/main" id="{B877F8B6-7A02-5080-0E6B-4479F9A9F9D0}"/>
              </a:ext>
            </a:extLst>
          </p:cNvPr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EE0E-DD2A-1E87-F9F2-5C79F982FA36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15962-A3E7-ABC1-0724-E1EF8D7B6B0B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2" name="Google Shape;192;p9">
            <a:extLst>
              <a:ext uri="{FF2B5EF4-FFF2-40B4-BE49-F238E27FC236}">
                <a16:creationId xmlns:a16="http://schemas.microsoft.com/office/drawing/2014/main" id="{B9D74EF8-927D-6F9F-40FE-EA5423EB56A1}"/>
              </a:ext>
            </a:extLst>
          </p:cNvPr>
          <p:cNvSpPr txBox="1"/>
          <p:nvPr/>
        </p:nvSpPr>
        <p:spPr>
          <a:xfrm>
            <a:off x="372445" y="4751399"/>
            <a:ext cx="114381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0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(Sept. 3, 2022)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9/9/22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CPEX-CV Forecast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 descr="./figs_final/uwincm_joint_surfaceWind_650mbRH_day1_movie.gif">
            <a:extLst>
              <a:ext uri="{FF2B5EF4-FFF2-40B4-BE49-F238E27FC236}">
                <a16:creationId xmlns:a16="http://schemas.microsoft.com/office/drawing/2014/main" id="{A9F80754-6027-587F-8430-5CBA7F59FC24}"/>
              </a:ext>
            </a:extLst>
          </p:cNvPr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54A08-A2F0-81F7-3E04-E8B52D7F4A7D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5294E-EE1B-F4F5-86AC-947EC7659460}"/>
              </a:ext>
            </a:extLst>
          </p:cNvPr>
          <p:cNvSpPr/>
          <p:nvPr/>
        </p:nvSpPr>
        <p:spPr>
          <a:xfrm>
            <a:off x="6091517" y="989727"/>
            <a:ext cx="5717637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Google Shape;192;p9">
            <a:extLst>
              <a:ext uri="{FF2B5EF4-FFF2-40B4-BE49-F238E27FC236}">
                <a16:creationId xmlns:a16="http://schemas.microsoft.com/office/drawing/2014/main" id="{240E4724-D09A-424E-3ED8-6DC4B1DBD357}"/>
              </a:ext>
            </a:extLst>
          </p:cNvPr>
          <p:cNvSpPr txBox="1"/>
          <p:nvPr/>
        </p:nvSpPr>
        <p:spPr>
          <a:xfrm>
            <a:off x="794658" y="48996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18807890-1F19-C300-A165-40E4D220A22E}"/>
              </a:ext>
            </a:extLst>
          </p:cNvPr>
          <p:cNvSpPr txBox="1"/>
          <p:nvPr/>
        </p:nvSpPr>
        <p:spPr>
          <a:xfrm>
            <a:off x="6776058" y="4919972"/>
            <a:ext cx="4666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256878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7851</TotalTime>
  <Words>693</Words>
  <Application>Microsoft Macintosh PowerPoint</Application>
  <PresentationFormat>Widescreen</PresentationFormat>
  <Paragraphs>182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AEWs and ITCZ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Dust and Aerosols – Current</vt:lpstr>
      <vt:lpstr>Dust and Aerosols – Day 1</vt:lpstr>
      <vt:lpstr>Dust and Aerosols – Day 2</vt:lpstr>
      <vt:lpstr>Cloud Fraction – days 1 &amp; 2</vt:lpstr>
      <vt:lpstr>Dust and Aerosols Outlook – Days 3 &amp; 4</vt:lpstr>
      <vt:lpstr>Dynamical Outlook – Days 3-4 (SAL Jet)</vt:lpstr>
      <vt:lpstr>Dynamical Outlook – Days 3-5 (AEWs)</vt:lpstr>
      <vt:lpstr>TPW, Precipitation Outlook – Days 3-4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258</cp:revision>
  <cp:lastPrinted>2020-08-07T17:12:11Z</cp:lastPrinted>
  <dcterms:created xsi:type="dcterms:W3CDTF">2020-07-07T03:56:24Z</dcterms:created>
  <dcterms:modified xsi:type="dcterms:W3CDTF">2022-09-09T19:31:48Z</dcterms:modified>
</cp:coreProperties>
</file>